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77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81" r:id="rId35"/>
    <p:sldId id="290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C9AB110-069B-4830-9868-16015BB81754}">
          <p14:sldIdLst>
            <p14:sldId id="257"/>
            <p14:sldId id="256"/>
            <p14:sldId id="258"/>
            <p14:sldId id="260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8"/>
            <p14:sldId id="279"/>
            <p14:sldId id="280"/>
            <p14:sldId id="277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81"/>
            <p14:sldId id="29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FF99"/>
    <a:srgbClr val="0000FF"/>
    <a:srgbClr val="CCFFFF"/>
    <a:srgbClr val="CCFFCC"/>
    <a:srgbClr val="FFFFCC"/>
    <a:srgbClr val="A50021"/>
    <a:srgbClr val="FFCCFF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47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4DC129-BB15-4D5B-B6D8-743FB217F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9FA19876-9141-45F5-BBD8-9285F2E72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BF04ADE-6A6A-4F12-B19F-86868906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7158047-5392-40B6-B8FC-DE553AE8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7C2FAE9-6C1D-406B-BCA7-6FF376B6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25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1F94B2-9EAE-4F4A-92CC-44C38B091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E5759E8-A778-481A-B9F2-180F022A6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428A929-0B3C-43AB-99C3-663009C4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F44600F-AF82-41D9-9827-8BA0B8136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240B520-252D-4451-B0FC-DAF7995E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22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95FA1E31-7E31-4BAE-8631-3C38179E7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556950A-F838-4716-A982-96BEEB931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40E1ABF-3869-4237-B9CD-3272DC02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0A472A8-9C49-47A6-BE4C-E1806F884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5DCA1A5-A61B-4855-AA9F-CB2A1173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88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87726A7-95DA-4237-817D-5A06B4DF3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E1856FC-C86D-414D-84ED-D6AB2577D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CBAC665-43F4-413B-8432-39EB570B3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773FCB5-51DE-4C22-BF22-94D0FF7E0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EDC2D17-A8F1-4E86-B7F9-0A6D0591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04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10EAAC5-0403-4EB8-834D-F5F40AE1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E3082AC-79B0-4E9D-8F30-EB9A5E52B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E3DE25C-0F1C-4342-B909-86790FC4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CF204FB-E05F-4E16-8D01-59357C2C0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2836E16-59F6-4927-8254-6D7D7D00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4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3BAADA-951D-451F-8102-EACEAECCE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BAE9F01-2477-42F2-8477-CE853A109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80901F5-3EB9-48BB-A748-5EEEED7D2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069DA7A-6662-4322-A26B-889F5CD6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07B0B30-AA6D-478A-BD5D-8A4CACE8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84AA4BA-45AA-4728-87F7-7978ECC1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46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28326F-CDC5-459D-BDBF-1ED02A50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4674347-7280-48AC-96D9-01BEC7664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20027B2-AA71-4AD9-9BE1-418FF23C0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533CB2E7-5CA4-4C7E-9DF9-303CA109F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A2CC2C7E-F5E2-447B-B548-A16200DEA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0219465A-11E4-4940-A622-864C645E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CF5DFF13-D32B-4DDC-A8CA-52A179992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BEEE88A3-BDB7-450B-B900-24FA647A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13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60E1EE-ED68-4DE6-B0AE-FA9391BE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B2957D4A-9463-44C2-8E4A-77604F3AC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EB1A74B-0B74-42D8-8783-930EB2E0D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6E3F973-2EDE-4587-9B17-6FBEBE1D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83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4B21897-2636-447A-A9E3-06B74074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B13A8C4A-ECC8-4D67-A14F-053E5DB7B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B577C16-A47F-4B09-BCE8-D5FF6690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4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1C06B61-E291-429D-9449-95AFC968B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E0165B5-1ECB-44A1-BE22-EBC11E54F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67AE0BD-9A76-4480-B0A4-69F51FE21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813EE0B2-B3E3-48E9-B88B-67798538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1F50E09-49A6-49CD-A5F7-CC63A179C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6298CC3-03FC-4FBA-9380-31CBA247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51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4D9CAC-3620-4DB7-BCAB-BE1FD646C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DEEB8689-9453-423D-B7B4-56525CFBA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BCEFE698-580A-48EB-B1FB-8A99EF46A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3C9B5D3-F801-43F9-BBDB-B837DD7A8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5CDB677-16D8-4247-8BCA-34E44AF56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58A32F6-B73B-45EF-A607-DB53A86E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28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D3BD3813-7C14-42B0-8D3C-D2D51751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FF44786-4CEB-4725-8DDC-FB950BF3C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1EA756B-7705-45D2-B464-BBCA878BF2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8BFD0-8F8D-43DD-832F-1ADAB29B41B0}" type="datetimeFigureOut">
              <a:rPr lang="fr-FR" smtClean="0"/>
              <a:t>01/03/2019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A40BA17-E902-403F-B6FE-AFF12306E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20BA8F0-3949-46D7-8998-64968604A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0541A-E549-48D6-BE5B-56CCD4CA8F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80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computer-arts/3d-computer-graphics/technology-abstract-art-background-bright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31384&amp;picture=&amp;jazyk=FR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70693&amp;picture=partition-stylise-de-papier-3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domainpictures.net/view-image.php?image=148309&amp;picture=grunge-effect-background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27428&amp;picture=&amp;jazyk=FR" TargetMode="External"/><Relationship Id="rId7" Type="http://schemas.microsoft.com/office/2007/relationships/hdphoto" Target="../media/hdphoto1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27428&amp;picture=&amp;jazyk=FR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r%C3%A9sum%C3%A9-arri%C3%A8re-plan-modernes-art-268721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rri%C3%A8re-plan-fond-d-%C3%A9cran-mod%C3%A8le-129539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rri%C3%A8re-plan-fond-d-%C3%A9cran-mod%C3%A8le-129539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rri%C3%A8re-plan-fond-d-%C3%A9cran-mod%C3%A8le-129539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rri%C3%A8re-plan-fond-d-%C3%A9cran-mod%C3%A8le-129539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rri%C3%A8re-plan-fond-d-%C3%A9cran-mod%C3%A8le-129539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rri%C3%A8re-plan-fond-d-%C3%A9cran-mod%C3%A8le-129539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rri%C3%A8re-plan-fond-d-%C3%A9cran-mod%C3%A8le-129539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rri%C3%A8re-plan-fond-d-%C3%A9cran-mod%C3%A8le-129539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rri%C3%A8re-plan-fond-d-%C3%A9cran-mod%C3%A8le-129539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redinteractiv.com/tutoriels/creer-un-carnet-de-voyage-vintage-avec-photoshop-99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ouleur-arri%C3%A8re-plan-structure-1229859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r%C3%A9sum%C3%A9-arri%C3%A8re-plan-modernes-art-268721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F114D1B-846F-464F-B090-562933287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2" y="1754372"/>
            <a:ext cx="11914135" cy="48590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04C055-C6B9-4CFA-A30E-3F47E70DABA1}"/>
              </a:ext>
            </a:extLst>
          </p:cNvPr>
          <p:cNvSpPr/>
          <p:nvPr/>
        </p:nvSpPr>
        <p:spPr>
          <a:xfrm>
            <a:off x="4444409" y="341116"/>
            <a:ext cx="7522663" cy="35086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Grande-Bretagne</a:t>
            </a:r>
            <a:r>
              <a:rPr lang="fr-FR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2019</a:t>
            </a:r>
          </a:p>
          <a:p>
            <a:pPr algn="ctr"/>
            <a:endParaRPr lang="fr-FR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r"/>
            <a:r>
              <a:rPr lang="fr-FR" sz="54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                 Du 31 mars      au 6 avril</a:t>
            </a:r>
            <a:endParaRPr lang="fr-FR" sz="54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bande son angleterre 2019 final 3">
            <a:hlinkClick r:id="" action="ppaction://media"/>
            <a:extLst>
              <a:ext uri="{FF2B5EF4-FFF2-40B4-BE49-F238E27FC236}">
                <a16:creationId xmlns:a16="http://schemas.microsoft.com/office/drawing/2014/main" xmlns="" id="{AB759D39-ABFD-4008-AACB-C28E73EF6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bande son angleterre 2019 final 3">
            <a:hlinkClick r:id="" action="ppaction://media"/>
            <a:extLst>
              <a:ext uri="{FF2B5EF4-FFF2-40B4-BE49-F238E27FC236}">
                <a16:creationId xmlns:a16="http://schemas.microsoft.com/office/drawing/2014/main" xmlns="" id="{0E171229-99FF-4736-B3C9-010731FC6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bande son angleterre 2019 final 3">
            <a:hlinkClick r:id="" action="ppaction://media"/>
            <a:extLst>
              <a:ext uri="{FF2B5EF4-FFF2-40B4-BE49-F238E27FC236}">
                <a16:creationId xmlns:a16="http://schemas.microsoft.com/office/drawing/2014/main" xmlns="" id="{E763ED0F-5425-4BF1-ADF8-51B0B8884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179AD9E-4FF1-404D-943E-D4A3214AA42C}"/>
              </a:ext>
            </a:extLst>
          </p:cNvPr>
          <p:cNvSpPr txBox="1"/>
          <p:nvPr/>
        </p:nvSpPr>
        <p:spPr>
          <a:xfrm>
            <a:off x="415290" y="414738"/>
            <a:ext cx="5116829" cy="1015663"/>
          </a:xfrm>
          <a:prstGeom prst="rect">
            <a:avLst/>
          </a:prstGeom>
          <a:solidFill>
            <a:schemeClr val="accent4">
              <a:lumMod val="20000"/>
              <a:lumOff val="80000"/>
              <a:alpha val="78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fr-FR" sz="6000" i="1" dirty="0">
                <a:solidFill>
                  <a:schemeClr val="accent2">
                    <a:lumMod val="50000"/>
                  </a:schemeClr>
                </a:solidFill>
              </a:rPr>
              <a:t>Retour vers le…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81C74AD-FA10-481D-8312-8ED4B7B01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57" y="1557785"/>
            <a:ext cx="6984885" cy="35514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162BB80-C05A-4318-B393-ADD4F86155F0}"/>
              </a:ext>
            </a:extLst>
          </p:cNvPr>
          <p:cNvSpPr txBox="1"/>
          <p:nvPr/>
        </p:nvSpPr>
        <p:spPr>
          <a:xfrm>
            <a:off x="6578165" y="5393516"/>
            <a:ext cx="5146002" cy="1107996"/>
          </a:xfrm>
          <a:prstGeom prst="rect">
            <a:avLst/>
          </a:prstGeom>
          <a:solidFill>
            <a:schemeClr val="accent4">
              <a:lumMod val="20000"/>
              <a:lumOff val="80000"/>
              <a:alpha val="9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6600" b="1" dirty="0" err="1">
                <a:solidFill>
                  <a:schemeClr val="accent2">
                    <a:lumMod val="50000"/>
                  </a:schemeClr>
                </a:solidFill>
              </a:rPr>
              <a:t>XIXè</a:t>
            </a:r>
            <a:r>
              <a:rPr lang="fr-FR" sz="6600" b="1" dirty="0">
                <a:solidFill>
                  <a:schemeClr val="accent2">
                    <a:lumMod val="50000"/>
                  </a:schemeClr>
                </a:solidFill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51577045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F02D42A-3D8A-4E98-A20A-84A0FA74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396" y="428205"/>
            <a:ext cx="2606041" cy="2298065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Blists</a:t>
            </a:r>
            <a:r>
              <a:rPr lang="fr-F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Hill </a:t>
            </a:r>
            <a:br>
              <a:rPr lang="fr-F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Victoria Town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03D60AC4-29EE-4EC4-9D4C-7E21DD4AE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50" y="262255"/>
            <a:ext cx="5291669" cy="297656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AAD308C-6862-4181-BAA6-74ADE33AF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3127375"/>
            <a:ext cx="5202555" cy="34683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F3C3324-7214-4703-B06D-0F974134A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262255"/>
            <a:ext cx="3502378" cy="26299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72DD04F-7910-4B36-8B57-5DA5983CB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27" y="3429000"/>
            <a:ext cx="4609473" cy="301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flash/>
      </p:transition>
    </mc:Choice>
    <mc:Fallback xmlns=""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2AF83D5-9E8D-4367-96FB-AE1851C5C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84798"/>
            <a:ext cx="4503420" cy="27912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51BEE82-9ADF-4820-ABD2-1B9D7B577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0" y="468630"/>
            <a:ext cx="5562600" cy="1621791"/>
          </a:xfrm>
        </p:spPr>
        <p:txBody>
          <a:bodyPr>
            <a:noAutofit/>
          </a:bodyPr>
          <a:lstStyle/>
          <a:p>
            <a:r>
              <a:rPr lang="fr-F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Country Living Museum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935C8EC-598C-4C08-B8DC-D21E5C1DA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90" y="2585352"/>
            <a:ext cx="7612380" cy="39878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867937E-37D1-44FE-841F-49379CD4A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40" y="3359063"/>
            <a:ext cx="3968480" cy="29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flash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347F7EC-B2C8-47E6-B1D3-9D51AFC11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2870" y="2991485"/>
            <a:ext cx="3882390" cy="3592195"/>
          </a:xfr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3500000" scaled="1"/>
          </a:gradFill>
        </p:spPr>
        <p:txBody>
          <a:bodyPr/>
          <a:lstStyle/>
          <a:p>
            <a:pPr marL="0" indent="0">
              <a:buNone/>
            </a:pPr>
            <a:r>
              <a:rPr lang="fr-FR" sz="6000" i="1" dirty="0">
                <a:solidFill>
                  <a:srgbClr val="00B0F0"/>
                </a:solidFill>
              </a:rPr>
              <a:t>un sport national: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6000" b="1" dirty="0">
                <a:solidFill>
                  <a:schemeClr val="accent1">
                    <a:lumMod val="75000"/>
                  </a:schemeClr>
                </a:solidFill>
              </a:rPr>
              <a:t>LE CRICKET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xmlns="" id="{384BBD57-CE3F-4C42-8AA4-6BB8B51CD1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89" y="274320"/>
            <a:ext cx="5387460" cy="3028950"/>
          </a:xfrm>
          <a:ln w="12700"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EBEB070-A316-4D3E-9342-568A9CA2E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48" y="3554731"/>
            <a:ext cx="5384801" cy="302895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D09CB56-592F-4B5F-A5D1-CE59E468AF8E}"/>
              </a:ext>
            </a:extLst>
          </p:cNvPr>
          <p:cNvSpPr txBox="1"/>
          <p:nvPr/>
        </p:nvSpPr>
        <p:spPr>
          <a:xfrm>
            <a:off x="521851" y="297675"/>
            <a:ext cx="5310639" cy="2554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fr-FR" sz="40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BIRMINGHAM:</a:t>
            </a:r>
          </a:p>
          <a:p>
            <a:r>
              <a:rPr lang="fr-FR" sz="4000" dirty="0">
                <a:solidFill>
                  <a:schemeClr val="accent6">
                    <a:lumMod val="75000"/>
                  </a:schemeClr>
                </a:solidFill>
              </a:rPr>
              <a:t>Hébergement et….. découverte de la culture anglaise:</a:t>
            </a:r>
          </a:p>
        </p:txBody>
      </p:sp>
    </p:spTree>
    <p:extLst>
      <p:ext uri="{BB962C8B-B14F-4D97-AF65-F5344CB8AC3E}">
        <p14:creationId xmlns:p14="http://schemas.microsoft.com/office/powerpoint/2010/main" val="1783601261"/>
      </p:ext>
    </p:extLst>
  </p:cSld>
  <p:clrMapOvr>
    <a:masterClrMapping/>
  </p:clrMapOvr>
  <p:transition spd="slow" advClick="0" advTm="6000"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xmlns="" id="{D3405153-79A5-407A-A45A-73D870979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9" y="2880361"/>
            <a:ext cx="5700930" cy="3620810"/>
          </a:xfrm>
          <a:ln w="57150">
            <a:solidFill>
              <a:schemeClr val="bg1"/>
            </a:solidFill>
          </a:ln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00D47374-0649-43CF-97A5-CC183C3F3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8578" y="1200150"/>
            <a:ext cx="3932237" cy="14859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800" dirty="0">
                <a:solidFill>
                  <a:schemeClr val="accent4"/>
                </a:solidFill>
              </a:rPr>
              <a:t>Un groupe de légende: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D2E6EB5-59D8-477F-A5E8-57E3013AE214}"/>
              </a:ext>
            </a:extLst>
          </p:cNvPr>
          <p:cNvSpPr/>
          <p:nvPr/>
        </p:nvSpPr>
        <p:spPr>
          <a:xfrm>
            <a:off x="-251251" y="356829"/>
            <a:ext cx="4902417" cy="1015663"/>
          </a:xfrm>
          <a:prstGeom prst="rect">
            <a:avLst/>
          </a:prstGeom>
          <a:solidFill>
            <a:schemeClr val="bg1"/>
          </a:solidFill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LIVERPOOL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D8F6A7D-D599-433B-BD42-21BE3C692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642" y="251455"/>
            <a:ext cx="5440680" cy="408731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BAC122B-91A8-4FB5-B451-C6621B477BA5}"/>
              </a:ext>
            </a:extLst>
          </p:cNvPr>
          <p:cNvSpPr txBox="1"/>
          <p:nvPr/>
        </p:nvSpPr>
        <p:spPr>
          <a:xfrm>
            <a:off x="7234120" y="4690766"/>
            <a:ext cx="450239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accent2"/>
                </a:solidFill>
              </a:rPr>
              <a:t>LES BEATLES……</a:t>
            </a:r>
          </a:p>
          <a:p>
            <a:r>
              <a:rPr lang="fr-FR" sz="4400" dirty="0">
                <a:solidFill>
                  <a:schemeClr val="accent2"/>
                </a:solidFill>
              </a:rPr>
              <a:t>et leur musée</a:t>
            </a:r>
          </a:p>
        </p:txBody>
      </p:sp>
      <p:sp>
        <p:nvSpPr>
          <p:cNvPr id="14" name="Flèche : gauche 13">
            <a:extLst>
              <a:ext uri="{FF2B5EF4-FFF2-40B4-BE49-F238E27FC236}">
                <a16:creationId xmlns:a16="http://schemas.microsoft.com/office/drawing/2014/main" xmlns="" id="{9BDF79A2-22AE-45B1-A838-A6F42E4A6783}"/>
              </a:ext>
            </a:extLst>
          </p:cNvPr>
          <p:cNvSpPr/>
          <p:nvPr/>
        </p:nvSpPr>
        <p:spPr>
          <a:xfrm>
            <a:off x="6335224" y="5685006"/>
            <a:ext cx="720090" cy="19001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380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5000">
        <p15:prstTrans prst="fracture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4E6B67-99DA-433C-AF88-3911BC53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81" y="365125"/>
            <a:ext cx="4205288" cy="1372235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stade mythique: </a:t>
            </a:r>
            <a:br>
              <a:rPr lang="fr-FR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Anfield</a:t>
            </a:r>
            <a:r>
              <a:rPr lang="fr-FR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Stadium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4A4798C-97CE-4412-94A1-9B6CB72AF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79" y="365125"/>
            <a:ext cx="4390249" cy="24695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A342A0C-8989-4787-BB4D-53F01AFFC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0" y="2682478"/>
            <a:ext cx="5857875" cy="39052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F4BD5BE-446F-4B48-8D55-FD8FBC6D06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70" y="3363833"/>
            <a:ext cx="5373158" cy="32238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45B024B-454A-4C75-A15C-1E4170CB0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86" y="174387"/>
            <a:ext cx="2363073" cy="236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E50E2A7-B9FD-458A-8F6E-E859D647755F}"/>
              </a:ext>
            </a:extLst>
          </p:cNvPr>
          <p:cNvSpPr/>
          <p:nvPr/>
        </p:nvSpPr>
        <p:spPr>
          <a:xfrm>
            <a:off x="1966459" y="1905506"/>
            <a:ext cx="8259082" cy="304698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9600" cap="none" spc="0" dirty="0">
                <a:ln w="0"/>
                <a:solidFill>
                  <a:srgbClr val="008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INFORMATIONS DIVERSES</a:t>
            </a:r>
          </a:p>
        </p:txBody>
      </p:sp>
    </p:spTree>
    <p:extLst>
      <p:ext uri="{BB962C8B-B14F-4D97-AF65-F5344CB8AC3E}">
        <p14:creationId xmlns:p14="http://schemas.microsoft.com/office/powerpoint/2010/main" val="124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B86407C-9A4F-4871-B3FF-BECDE9DDDB50}"/>
              </a:ext>
            </a:extLst>
          </p:cNvPr>
          <p:cNvSpPr txBox="1"/>
          <p:nvPr/>
        </p:nvSpPr>
        <p:spPr>
          <a:xfrm>
            <a:off x="6755130" y="331470"/>
            <a:ext cx="3943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FF0066"/>
                </a:solidFill>
              </a:rPr>
              <a:t>Moyens de locomotion: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9564B17-5FE4-4E32-B92F-83E3C7522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4" y="359866"/>
            <a:ext cx="4670445" cy="29594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1C0E19B-3142-4904-A01C-D1E7185C9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40" y="2611961"/>
            <a:ext cx="7067550" cy="39145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213D646-9660-4B64-BFB9-8DCB61A993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6" b="94362" l="4143" r="95000">
                        <a14:foregroundMark x1="12714" y1="21365" x2="5714" y2="43769"/>
                        <a14:foregroundMark x1="5714" y1="43769" x2="8143" y2="66320"/>
                        <a14:foregroundMark x1="8143" y1="66320" x2="19857" y2="85312"/>
                        <a14:foregroundMark x1="19857" y1="85312" x2="38714" y2="95401"/>
                        <a14:foregroundMark x1="38714" y1="95401" x2="83286" y2="86053"/>
                        <a14:foregroundMark x1="83286" y1="86053" x2="93286" y2="63501"/>
                        <a14:foregroundMark x1="93286" y1="63501" x2="95000" y2="41543"/>
                        <a14:foregroundMark x1="95000" y1="41543" x2="86000" y2="20772"/>
                        <a14:foregroundMark x1="86000" y1="20772" x2="68143" y2="6973"/>
                        <a14:foregroundMark x1="68143" y1="6973" x2="46000" y2="3116"/>
                        <a14:foregroundMark x1="46000" y1="3116" x2="25000" y2="11276"/>
                        <a14:foregroundMark x1="25000" y1="11276" x2="12143" y2="24036"/>
                        <a14:foregroundMark x1="9714" y1="64540" x2="26714" y2="77893"/>
                        <a14:foregroundMark x1="26714" y1="77893" x2="48143" y2="86499"/>
                        <a14:foregroundMark x1="48143" y1="86499" x2="71714" y2="81602"/>
                        <a14:foregroundMark x1="71714" y1="81602" x2="86000" y2="65579"/>
                        <a14:foregroundMark x1="86000" y1="65579" x2="90857" y2="43620"/>
                        <a14:foregroundMark x1="90857" y1="43620" x2="92714" y2="66617"/>
                        <a14:foregroundMark x1="92714" y1="66617" x2="91429" y2="70920"/>
                        <a14:foregroundMark x1="94429" y1="40653" x2="95000" y2="63501"/>
                        <a14:foregroundMark x1="95000" y1="63501" x2="95000" y2="63501"/>
                        <a14:foregroundMark x1="19714" y1="46439" x2="4143" y2="31751"/>
                        <a14:foregroundMark x1="4143" y1="31751" x2="7143" y2="63501"/>
                        <a14:foregroundMark x1="67857" y1="92285" x2="34286" y2="94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70" y="3897629"/>
            <a:ext cx="2278380" cy="219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8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7CA30759-4459-46E1-8724-0B00CB54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4" y="365125"/>
            <a:ext cx="6481943" cy="1325563"/>
          </a:xfrm>
        </p:spPr>
        <p:txBody>
          <a:bodyPr/>
          <a:lstStyle/>
          <a:p>
            <a:r>
              <a:rPr lang="fr-FR" b="1" dirty="0">
                <a:solidFill>
                  <a:srgbClr val="FF0066"/>
                </a:solidFill>
              </a:rPr>
              <a:t>Revenons au XXIème siècle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8B3C24C-8DA0-48D5-B057-6B3452C48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792" y="365125"/>
            <a:ext cx="4915170" cy="35323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0C4BD1E-7301-499E-9C8A-6536133371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038" y="1909445"/>
            <a:ext cx="6838536" cy="45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79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8000">
        <p15:prstTrans prst="crush"/>
      </p:transition>
    </mc:Choice>
    <mc:Fallback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chemeClr val="tx2">
                <a:lumMod val="50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E5B16DE-F8C6-443A-B715-9CD272A9410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4302" y="454343"/>
            <a:ext cx="6011698" cy="63881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17600" b="1" dirty="0">
                <a:solidFill>
                  <a:srgbClr val="FF0066"/>
                </a:solidFill>
              </a:rPr>
              <a:t>Les élèves seront logés…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xmlns="" id="{E176DC82-298D-44F9-A754-841C9B47552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90" y="134303"/>
            <a:ext cx="6011698" cy="36341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EAA14F3-D523-45C6-9D76-38952315F199}"/>
              </a:ext>
            </a:extLst>
          </p:cNvPr>
          <p:cNvSpPr txBox="1"/>
          <p:nvPr/>
        </p:nvSpPr>
        <p:spPr>
          <a:xfrm>
            <a:off x="1297787" y="1951355"/>
            <a:ext cx="3326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66"/>
                </a:solidFill>
              </a:rPr>
              <a:t>Et nourris…..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672B0F4-DACE-44F9-A1A6-682998387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1" y="2974657"/>
            <a:ext cx="54864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FC972AD-916B-4A37-BF0F-5F3AEDFFA62F}"/>
              </a:ext>
            </a:extLst>
          </p:cNvPr>
          <p:cNvSpPr txBox="1"/>
          <p:nvPr/>
        </p:nvSpPr>
        <p:spPr>
          <a:xfrm>
            <a:off x="6515100" y="5292090"/>
            <a:ext cx="3989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66"/>
                </a:solidFill>
              </a:rPr>
              <a:t>….par l’habitant</a:t>
            </a:r>
          </a:p>
        </p:txBody>
      </p:sp>
    </p:spTree>
    <p:extLst>
      <p:ext uri="{BB962C8B-B14F-4D97-AF65-F5344CB8AC3E}">
        <p14:creationId xmlns:p14="http://schemas.microsoft.com/office/powerpoint/2010/main" val="3547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F0EC773C-7DAB-4EE6-8D83-E951922FC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10" y="402340"/>
            <a:ext cx="2926080" cy="40041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EFFECTIFS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xmlns="" id="{D2A15A52-2DC7-4C35-AF85-335106FB4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900" y="602549"/>
            <a:ext cx="7197090" cy="5652901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137 élèves ( 65  filles /  72  garçons)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u="sng" dirty="0">
                <a:solidFill>
                  <a:srgbClr val="C00000"/>
                </a:solidFill>
              </a:rPr>
              <a:t>2 Professeurs responsables</a:t>
            </a:r>
            <a:r>
              <a:rPr lang="fr-FR" dirty="0"/>
              <a:t>:</a:t>
            </a:r>
          </a:p>
          <a:p>
            <a:pPr marL="0" indent="0">
              <a:buNone/>
            </a:pPr>
            <a:r>
              <a:rPr lang="fr-FR" dirty="0"/>
              <a:t>- </a:t>
            </a:r>
            <a:r>
              <a:rPr lang="fr-FR" dirty="0">
                <a:solidFill>
                  <a:srgbClr val="0070C0"/>
                </a:solidFill>
              </a:rPr>
              <a:t>Mme LAMBERT</a:t>
            </a:r>
          </a:p>
          <a:p>
            <a:pPr>
              <a:buFontTx/>
              <a:buChar char="-"/>
            </a:pPr>
            <a:r>
              <a:rPr lang="fr-FR" dirty="0">
                <a:solidFill>
                  <a:srgbClr val="0070C0"/>
                </a:solidFill>
              </a:rPr>
              <a:t>Mme MAINFRAY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b="1" dirty="0">
                <a:solidFill>
                  <a:srgbClr val="C00000"/>
                </a:solidFill>
              </a:rPr>
              <a:t>+ 8 Accompagnateurs</a:t>
            </a:r>
            <a:r>
              <a:rPr lang="fr-FR" dirty="0"/>
              <a:t>:</a:t>
            </a:r>
          </a:p>
          <a:p>
            <a:pPr marL="0" indent="0">
              <a:buNone/>
            </a:pPr>
            <a:r>
              <a:rPr lang="fr-FR" dirty="0">
                <a:solidFill>
                  <a:srgbClr val="0070C0"/>
                </a:solidFill>
              </a:rPr>
              <a:t>Mme BOUSSAAD                  Mme JOUCAN</a:t>
            </a:r>
          </a:p>
          <a:p>
            <a:pPr marL="0" indent="0">
              <a:buNone/>
            </a:pPr>
            <a:r>
              <a:rPr lang="fr-FR" dirty="0">
                <a:solidFill>
                  <a:srgbClr val="0070C0"/>
                </a:solidFill>
              </a:rPr>
              <a:t>Mme DALINO                        Mme KERHAMON</a:t>
            </a:r>
          </a:p>
          <a:p>
            <a:pPr marL="0" indent="0">
              <a:buNone/>
            </a:pPr>
            <a:r>
              <a:rPr lang="fr-FR" dirty="0">
                <a:solidFill>
                  <a:srgbClr val="0070C0"/>
                </a:solidFill>
              </a:rPr>
              <a:t>Mme GUILLOT                       Mme LEVESQUE</a:t>
            </a:r>
          </a:p>
          <a:p>
            <a:pPr marL="0" indent="0">
              <a:buNone/>
            </a:pPr>
            <a:r>
              <a:rPr lang="fr-FR" dirty="0">
                <a:solidFill>
                  <a:srgbClr val="0070C0"/>
                </a:solidFill>
              </a:rPr>
              <a:t>Mr GUILLAS                           Mme PIERRARD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2985030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8979">
              <a:srgbClr val="E8AB9F"/>
            </a:gs>
            <a:gs pos="53800">
              <a:srgbClr val="D37477"/>
            </a:gs>
            <a:gs pos="0">
              <a:srgbClr val="A50021"/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1DF1B6E-0960-43FF-88BC-0313E689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7321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FR" dirty="0">
                <a:solidFill>
                  <a:srgbClr val="7030A0"/>
                </a:solidFill>
                <a:latin typeface="AR DELANEY" panose="02000000000000000000" pitchFamily="2" charset="0"/>
              </a:rPr>
              <a:t>Plus sérieusement….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49C8A32-322C-47A3-B5FE-81975E7B4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4430"/>
            <a:ext cx="10515600" cy="546417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3200" dirty="0"/>
              <a:t>Le petit déjeuner anglais se fait de plus en plus rare et il ressemble aujourd’hui au nôtre.</a:t>
            </a:r>
          </a:p>
          <a:p>
            <a:endParaRPr lang="fr-FR" sz="3200" dirty="0"/>
          </a:p>
          <a:p>
            <a:r>
              <a:rPr lang="fr-FR" sz="3200" dirty="0"/>
              <a:t>Pour le repas du midi, les anglais ont l’habitude de manger léger, sous forme de snack. Le panier-repas comporte généralement un sandwich, des chips, un gâteau ou un fruit, une boisson et une friandise.</a:t>
            </a:r>
          </a:p>
          <a:p>
            <a:endParaRPr lang="fr-FR" sz="3200" dirty="0"/>
          </a:p>
          <a:p>
            <a:r>
              <a:rPr lang="fr-FR" sz="3200" dirty="0"/>
              <a:t>Le dîner est servi très tôt, vers 18h. Aussi si vous rentrez après 18h, ne soyez pas surpris si la famille a peut-être déjà mangé.</a:t>
            </a:r>
          </a:p>
        </p:txBody>
      </p:sp>
    </p:spTree>
    <p:extLst>
      <p:ext uri="{BB962C8B-B14F-4D97-AF65-F5344CB8AC3E}">
        <p14:creationId xmlns:p14="http://schemas.microsoft.com/office/powerpoint/2010/main" val="15860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ferris dir="l"/>
      </p:transition>
    </mc:Choice>
    <mc:Fallback xmlns="">
      <p:transition spd="slow" advClick="0" advTm="2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8979">
              <a:srgbClr val="E8AB9F"/>
            </a:gs>
            <a:gs pos="53800">
              <a:srgbClr val="D37477"/>
            </a:gs>
            <a:gs pos="0">
              <a:srgbClr val="A50021"/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C1EA57-D7F6-4F0A-BBCF-60E2A643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01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fr-FR" sz="6000" u="sng" dirty="0">
                <a:solidFill>
                  <a:srgbClr val="7030A0"/>
                </a:solidFill>
                <a:latin typeface="AR DELANEY" panose="02000000000000000000" pitchFamily="2" charset="0"/>
              </a:rPr>
              <a:t>Bagages: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B68D9C-18E8-43E4-B9F8-D5E195D8C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30" y="492070"/>
            <a:ext cx="2350770" cy="31775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AE0FD7D-C6BC-4333-8F1B-E6FAE6B9F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2070"/>
            <a:ext cx="2086619" cy="31775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B04F773-1CC0-4B2D-8F63-7C4E009E1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05" y="1344061"/>
            <a:ext cx="1206871" cy="12003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11E5CF2-D57E-45CB-9633-1B0852676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273" y="1356880"/>
            <a:ext cx="1206871" cy="11875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D5575DD-9BAE-43D4-84FB-7EA0B16BF0D8}"/>
              </a:ext>
            </a:extLst>
          </p:cNvPr>
          <p:cNvSpPr txBox="1"/>
          <p:nvPr/>
        </p:nvSpPr>
        <p:spPr>
          <a:xfrm>
            <a:off x="838200" y="3669663"/>
            <a:ext cx="10515600" cy="2954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Inutile de multiplier les bagages, nous ne partons que pour 5 jours! </a:t>
            </a:r>
          </a:p>
          <a:p>
            <a:r>
              <a:rPr lang="fr-FR" sz="2400" dirty="0"/>
              <a:t>De plus les maisons anglaises sont souvent remplies de bibelots, il faudra faire attention en arrivant et en repartant pour ne rien casser.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Les élèves sont responsables de leurs affaires</a:t>
            </a:r>
            <a:r>
              <a:rPr lang="fr-FR" sz="2400" dirty="0"/>
              <a:t>; les adultes accompagnateurs déclinent toute responsabilité quant à l’oubli, la perte d’objets personnels lors des visites ou chez l’habitant.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0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8979">
              <a:srgbClr val="E8AB9F"/>
            </a:gs>
            <a:gs pos="53800">
              <a:srgbClr val="D37477"/>
            </a:gs>
            <a:gs pos="0">
              <a:srgbClr val="A50021"/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1DF1B6E-0960-43FF-88BC-0313E689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7321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FR" dirty="0">
                <a:solidFill>
                  <a:srgbClr val="7030A0"/>
                </a:solidFill>
                <a:latin typeface="AR DELANEY" panose="02000000000000000000" pitchFamily="2" charset="0"/>
              </a:rPr>
              <a:t>Money, Money, Money…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49C8A32-322C-47A3-B5FE-81975E7B4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4430"/>
            <a:ext cx="10515600" cy="546417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prix du séjour comprend</a:t>
            </a:r>
            <a:r>
              <a:rPr lang="fr-FR" dirty="0"/>
              <a:t>: (</a:t>
            </a:r>
            <a:r>
              <a:rPr lang="fr-FR" b="1" dirty="0">
                <a:solidFill>
                  <a:srgbClr val="00B0F0"/>
                </a:solidFill>
              </a:rPr>
              <a:t>360€</a:t>
            </a:r>
            <a:r>
              <a:rPr lang="fr-FR" dirty="0">
                <a:solidFill>
                  <a:srgbClr val="00B0F0"/>
                </a:solidFill>
              </a:rPr>
              <a:t>/élève</a:t>
            </a:r>
            <a:r>
              <a:rPr lang="fr-FR" dirty="0"/>
              <a:t>: </a:t>
            </a:r>
            <a:r>
              <a:rPr lang="fr-FR" dirty="0">
                <a:solidFill>
                  <a:srgbClr val="7030A0"/>
                </a:solidFill>
              </a:rPr>
              <a:t>300€ </a:t>
            </a:r>
            <a:r>
              <a:rPr lang="fr-FR" dirty="0"/>
              <a:t>à la charge des </a:t>
            </a:r>
            <a:r>
              <a:rPr lang="fr-FR" dirty="0">
                <a:solidFill>
                  <a:srgbClr val="7030A0"/>
                </a:solidFill>
              </a:rPr>
              <a:t>familles</a:t>
            </a:r>
            <a:r>
              <a:rPr lang="fr-FR" dirty="0"/>
              <a:t>; </a:t>
            </a:r>
            <a:r>
              <a:rPr lang="fr-FR" dirty="0">
                <a:solidFill>
                  <a:srgbClr val="FF0066"/>
                </a:solidFill>
              </a:rPr>
              <a:t>60€</a:t>
            </a:r>
            <a:r>
              <a:rPr lang="fr-FR" dirty="0"/>
              <a:t> à la </a:t>
            </a:r>
            <a:r>
              <a:rPr lang="fr-FR" dirty="0">
                <a:solidFill>
                  <a:srgbClr val="FF0066"/>
                </a:solidFill>
              </a:rPr>
              <a:t>charge de l’établissement </a:t>
            </a:r>
            <a:r>
              <a:rPr lang="fr-FR" dirty="0"/>
              <a:t>+ dons </a:t>
            </a:r>
            <a:r>
              <a:rPr lang="fr-FR" dirty="0">
                <a:solidFill>
                  <a:srgbClr val="FF0066"/>
                </a:solidFill>
              </a:rPr>
              <a:t>APE</a:t>
            </a:r>
            <a:r>
              <a:rPr lang="fr-FR" dirty="0"/>
              <a:t> et </a:t>
            </a:r>
            <a:r>
              <a:rPr lang="fr-FR" dirty="0">
                <a:solidFill>
                  <a:srgbClr val="FF0066"/>
                </a:solidFill>
              </a:rPr>
              <a:t>FSE</a:t>
            </a:r>
            <a:r>
              <a:rPr lang="fr-FR" dirty="0"/>
              <a:t> )</a:t>
            </a:r>
          </a:p>
          <a:p>
            <a:pPr>
              <a:buFontTx/>
              <a:buChar char="-"/>
            </a:pPr>
            <a:r>
              <a:rPr lang="fr-FR" dirty="0"/>
              <a:t>Le transport en car</a:t>
            </a:r>
          </a:p>
          <a:p>
            <a:pPr>
              <a:buFontTx/>
              <a:buChar char="-"/>
            </a:pPr>
            <a:r>
              <a:rPr lang="fr-FR" dirty="0"/>
              <a:t>Les traversées en ferry</a:t>
            </a:r>
          </a:p>
          <a:p>
            <a:pPr>
              <a:buFontTx/>
              <a:buChar char="-"/>
            </a:pPr>
            <a:r>
              <a:rPr lang="fr-FR" dirty="0"/>
              <a:t>L’hébergement dans les familles</a:t>
            </a:r>
          </a:p>
          <a:p>
            <a:pPr>
              <a:buFontTx/>
              <a:buChar char="-"/>
            </a:pPr>
            <a:r>
              <a:rPr lang="fr-FR" dirty="0"/>
              <a:t>Les repas du lundi soir au vendredi soir</a:t>
            </a:r>
          </a:p>
          <a:p>
            <a:pPr>
              <a:buFontTx/>
              <a:buChar char="-"/>
            </a:pPr>
            <a:r>
              <a:rPr lang="fr-FR" dirty="0"/>
              <a:t>Les entrées des différents sites visités</a:t>
            </a:r>
          </a:p>
          <a:p>
            <a:pPr marL="0" indent="0">
              <a:buNone/>
            </a:pPr>
            <a:r>
              <a:rPr lang="fr-FR" dirty="0"/>
              <a:t>Il </a:t>
            </a:r>
            <a:r>
              <a:rPr lang="fr-FR" b="1" u="sng" dirty="0"/>
              <a:t>ne comprend pas </a:t>
            </a:r>
            <a:r>
              <a:rPr lang="fr-FR" b="1" dirty="0"/>
              <a:t>l’argent de poche</a:t>
            </a:r>
            <a:r>
              <a:rPr lang="fr-FR" dirty="0"/>
              <a:t>!</a:t>
            </a:r>
          </a:p>
          <a:p>
            <a:pPr marL="0" indent="0">
              <a:buNone/>
            </a:pPr>
            <a:r>
              <a:rPr lang="fr-FR" dirty="0"/>
              <a:t>Pour autant, il n’est pas nécessaire pour votre enfant d’avoir beaucoup d’argent. Il pourra acheter des souvenirs mais il est inutile qu’il ait en sa possession une somme trop importante….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4201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8979">
              <a:srgbClr val="E8AB9F"/>
            </a:gs>
            <a:gs pos="53800">
              <a:srgbClr val="D37477"/>
            </a:gs>
            <a:gs pos="0">
              <a:srgbClr val="A50021"/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49C8A32-322C-47A3-B5FE-81975E7B4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10515600" cy="593280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dirty="0"/>
              <a:t>Pour information,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r>
              <a:rPr lang="fr-FR" sz="3200" dirty="0"/>
              <a:t>    30 € = 26 £                   40 € = 35 £               50 € = 43 £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r>
              <a:rPr lang="fr-FR" sz="3200" dirty="0"/>
              <a:t>Nous déconseillons de changer l’argent sur le ferry (frais de change plus élevés). Il est souhaitable  que vous ayez procédé au change avant le départ.</a:t>
            </a:r>
          </a:p>
          <a:p>
            <a:pPr marL="0" indent="0">
              <a:buNone/>
            </a:pPr>
            <a:r>
              <a:rPr lang="fr-FR" sz="3200" dirty="0"/>
              <a:t>                      </a:t>
            </a:r>
            <a:r>
              <a:rPr lang="fr-FR" sz="3200" b="1" dirty="0"/>
              <a:t>Certaines banques demandent un délai d’1 à 2</a:t>
            </a:r>
          </a:p>
          <a:p>
            <a:pPr marL="0" indent="0">
              <a:buNone/>
            </a:pPr>
            <a:r>
              <a:rPr lang="fr-FR" sz="3200" b="1" dirty="0"/>
              <a:t>                    semaines pour convertir l’argent en livres sterling.</a:t>
            </a:r>
            <a:endParaRPr lang="fr-FR" sz="320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3D0B718E-71EC-4066-BB4C-20940DDC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6415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B39E27-7F15-4CF4-8A62-CE3FC36F1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3" y="4400550"/>
            <a:ext cx="1436132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8979">
              <a:srgbClr val="E8AB9F"/>
            </a:gs>
            <a:gs pos="53800">
              <a:srgbClr val="D37477"/>
            </a:gs>
            <a:gs pos="0">
              <a:srgbClr val="A50021"/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1DF1B6E-0960-43FF-88BC-0313E689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7321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FR" dirty="0">
                <a:solidFill>
                  <a:srgbClr val="7030A0"/>
                </a:solidFill>
                <a:latin typeface="AR DELANEY" panose="02000000000000000000" pitchFamily="2" charset="0"/>
              </a:rPr>
              <a:t>SANTE…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49C8A32-322C-47A3-B5FE-81975E7B4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4430"/>
            <a:ext cx="10515600" cy="546417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fr-FR" sz="3200" dirty="0"/>
          </a:p>
          <a:p>
            <a:r>
              <a:rPr lang="fr-FR" sz="3200" dirty="0"/>
              <a:t>Si votre enfant suit un </a:t>
            </a:r>
            <a:r>
              <a:rPr lang="fr-FR" sz="3200" b="1" dirty="0"/>
              <a:t>traitement médical</a:t>
            </a:r>
            <a:r>
              <a:rPr lang="fr-FR" sz="3200" dirty="0"/>
              <a:t>, vous devrez nous fournir une </a:t>
            </a:r>
            <a:r>
              <a:rPr lang="fr-FR" sz="3200" b="1" dirty="0"/>
              <a:t>photocopie de l’ordonnance </a:t>
            </a:r>
            <a:r>
              <a:rPr lang="fr-FR" sz="3200" dirty="0"/>
              <a:t>en cours ainsi que les médicaments dans un sac prévu à cet effet.</a:t>
            </a:r>
          </a:p>
          <a:p>
            <a:pPr marL="0" indent="0">
              <a:buNone/>
            </a:pPr>
            <a:endParaRPr lang="fr-FR" sz="3200" dirty="0"/>
          </a:p>
          <a:p>
            <a:r>
              <a:rPr lang="fr-FR" sz="3200" dirty="0"/>
              <a:t>                                Si votre enfant a le </a:t>
            </a:r>
            <a:r>
              <a:rPr lang="fr-FR" sz="3200" b="1" dirty="0"/>
              <a:t>mal des transports</a:t>
            </a:r>
            <a:r>
              <a:rPr lang="fr-FR" sz="3200" dirty="0"/>
              <a:t>, </a:t>
            </a:r>
          </a:p>
          <a:p>
            <a:pPr marL="0" indent="0">
              <a:buNone/>
            </a:pPr>
            <a:r>
              <a:rPr lang="fr-FR" sz="3200" dirty="0"/>
              <a:t>                                   ne pas hésiter à prévoir les médicaments</a:t>
            </a:r>
          </a:p>
          <a:p>
            <a:pPr marL="0" indent="0">
              <a:buNone/>
            </a:pPr>
            <a:r>
              <a:rPr lang="fr-FR" sz="3200" dirty="0"/>
              <a:t>                                   adéquats…</a:t>
            </a:r>
          </a:p>
          <a:p>
            <a:pPr marL="0" indent="0">
              <a:buNone/>
            </a:pPr>
            <a:r>
              <a:rPr lang="fr-FR" sz="3200" dirty="0"/>
              <a:t>                                       (</a:t>
            </a:r>
            <a:r>
              <a:rPr lang="fr-FR" sz="3200" dirty="0" err="1"/>
              <a:t>Mercalm</a:t>
            </a:r>
            <a:r>
              <a:rPr lang="fr-FR" sz="3200" dirty="0"/>
              <a:t>, </a:t>
            </a:r>
            <a:r>
              <a:rPr lang="fr-FR" sz="3200" dirty="0" err="1"/>
              <a:t>Nausicalm</a:t>
            </a:r>
            <a:r>
              <a:rPr lang="fr-FR" sz="3200" dirty="0"/>
              <a:t>, </a:t>
            </a:r>
            <a:r>
              <a:rPr lang="fr-FR" sz="3200" dirty="0" err="1"/>
              <a:t>Cocculine</a:t>
            </a:r>
            <a:r>
              <a:rPr lang="fr-FR" sz="3200" dirty="0"/>
              <a:t>….)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CB7E0B1-1BCF-4918-8A30-D8CA70CF6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10" y="3348990"/>
            <a:ext cx="2779903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9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060ACC-89A6-4CDC-B1A7-ED29E375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65125"/>
            <a:ext cx="11704320" cy="892175"/>
          </a:xfrm>
          <a:solidFill>
            <a:srgbClr val="FFFFCC"/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A50021"/>
                </a:solidFill>
                <a:latin typeface="Colonna MT" panose="04020805060202030203" pitchFamily="82" charset="0"/>
              </a:rPr>
              <a:t>Pour ne pas avoir de problèmes…!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5171A8A-CE13-41F7-9B27-448F7919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1531619"/>
            <a:ext cx="11704320" cy="4961255"/>
          </a:xfrm>
          <a:solidFill>
            <a:srgbClr val="FFFFCC"/>
          </a:solidFill>
        </p:spPr>
        <p:txBody>
          <a:bodyPr>
            <a:normAutofit/>
          </a:bodyPr>
          <a:lstStyle/>
          <a:p>
            <a:r>
              <a:rPr lang="fr-FR" sz="3600" dirty="0"/>
              <a:t>Nous rappelons qu’il s’agit d’un voyage scolaire et non d’un voyage d’agrément.</a:t>
            </a:r>
          </a:p>
          <a:p>
            <a:endParaRPr lang="fr-FR" sz="3600" dirty="0"/>
          </a:p>
          <a:p>
            <a:r>
              <a:rPr lang="fr-FR" sz="3600" dirty="0"/>
              <a:t>En conséquence </a:t>
            </a:r>
            <a:r>
              <a:rPr lang="fr-FR" sz="3600" b="1" dirty="0"/>
              <a:t>nous ne voulons pas d’élèves désobéissants ni râleurs</a:t>
            </a:r>
            <a:r>
              <a:rPr lang="fr-FR" sz="3600" dirty="0"/>
              <a:t>.</a:t>
            </a:r>
          </a:p>
          <a:p>
            <a:pPr marL="0" indent="0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3600" b="1" dirty="0">
                <a:solidFill>
                  <a:srgbClr val="A50021"/>
                </a:solidFill>
              </a:rPr>
              <a:t> Le règlement intérieur du collège s’applique pendant le voyage</a:t>
            </a:r>
          </a:p>
        </p:txBody>
      </p:sp>
    </p:spTree>
    <p:extLst>
      <p:ext uri="{BB962C8B-B14F-4D97-AF65-F5344CB8AC3E}">
        <p14:creationId xmlns:p14="http://schemas.microsoft.com/office/powerpoint/2010/main" val="1038634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0">
        <p15:prstTrans prst="wind"/>
      </p:transition>
    </mc:Choice>
    <mc:Fallback>
      <p:transition spd="slow" advClick="0" advTm="2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060ACC-89A6-4CDC-B1A7-ED29E375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65125"/>
            <a:ext cx="11704320" cy="892175"/>
          </a:xfrm>
          <a:solidFill>
            <a:srgbClr val="FFFFCC"/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A50021"/>
                </a:solidFill>
                <a:latin typeface="Colonna MT" panose="04020805060202030203" pitchFamily="82" charset="0"/>
              </a:rPr>
              <a:t>Dans le car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5171A8A-CE13-41F7-9B27-448F7919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1531619"/>
            <a:ext cx="11704320" cy="4961255"/>
          </a:xfrm>
          <a:solidFill>
            <a:srgbClr val="FFFFCC"/>
          </a:solidFill>
        </p:spPr>
        <p:txBody>
          <a:bodyPr>
            <a:normAutofit/>
          </a:bodyPr>
          <a:lstStyle/>
          <a:p>
            <a:endParaRPr lang="fr-FR" sz="3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Il est </a:t>
            </a:r>
            <a:r>
              <a:rPr lang="fr-FR" sz="3600" b="1" u="sng" dirty="0">
                <a:solidFill>
                  <a:schemeClr val="accent1">
                    <a:lumMod val="75000"/>
                  </a:schemeClr>
                </a:solidFill>
              </a:rPr>
              <a:t>formellement interdit de se détacher 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et/ou de se déplacer dans le car: sécurité oblige!</a:t>
            </a:r>
          </a:p>
          <a:p>
            <a:endParaRPr lang="fr-FR" sz="3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Le </a:t>
            </a:r>
            <a:r>
              <a:rPr lang="fr-FR" sz="3600" b="1" u="sng" dirty="0">
                <a:solidFill>
                  <a:schemeClr val="accent1">
                    <a:lumMod val="75000"/>
                  </a:schemeClr>
                </a:solidFill>
              </a:rPr>
              <a:t>car doit rester propre 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du début jusqu’à la fin du séjour. Pas de papiers ni de chewing-gums….les élèves devront se plier aux règles établies par le chauffeur et les professeurs!</a:t>
            </a:r>
          </a:p>
          <a:p>
            <a:pPr marL="0" indent="0">
              <a:buNone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(et sans sourciller)</a:t>
            </a:r>
            <a:endParaRPr lang="fr-FR" sz="36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5000">
        <p14:switch dir="r"/>
      </p:transition>
    </mc:Choice>
    <mc:Fallback xmlns="">
      <p:transition spd="slow" advClick="0" advTm="2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060ACC-89A6-4CDC-B1A7-ED29E375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65125"/>
            <a:ext cx="11704320" cy="892175"/>
          </a:xfrm>
          <a:solidFill>
            <a:srgbClr val="FFFFCC"/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A50021"/>
                </a:solidFill>
                <a:latin typeface="Colonna MT" panose="04020805060202030203" pitchFamily="82" charset="0"/>
              </a:rPr>
              <a:t>Durant le séjour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5171A8A-CE13-41F7-9B27-448F7919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1531619"/>
            <a:ext cx="11704320" cy="4961255"/>
          </a:xfrm>
          <a:solidFill>
            <a:srgbClr val="FFFFCC"/>
          </a:solidFill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Les </a:t>
            </a: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sorties le soir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, sans la famille d’accueil, sont </a:t>
            </a: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interdites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Le </a:t>
            </a: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vol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 ainsi que la </a:t>
            </a: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consommation de toute drogue 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(tabac, alcool, cannabis…) ou boissons énergisantes sont </a:t>
            </a: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strictement interdits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  Tout vol peut entrainer des poursuites, y compris à  l’étranger.</a:t>
            </a:r>
          </a:p>
          <a:p>
            <a:pPr marL="0" indent="0">
              <a:buNone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Les accompagnateurs se réservent le droit de rapatrier l’élève pour tout manquement grave, aux frais de sa famille.</a:t>
            </a:r>
          </a:p>
        </p:txBody>
      </p:sp>
    </p:spTree>
    <p:extLst>
      <p:ext uri="{BB962C8B-B14F-4D97-AF65-F5344CB8AC3E}">
        <p14:creationId xmlns:p14="http://schemas.microsoft.com/office/powerpoint/2010/main" val="8136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25000">
        <p14:pan/>
      </p:transition>
    </mc:Choice>
    <mc:Fallback xmlns="">
      <p:transition spd="slow" advClick="0" advTm="2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5171A8A-CE13-41F7-9B27-448F7919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251460"/>
            <a:ext cx="11704320" cy="6355079"/>
          </a:xfrm>
          <a:solidFill>
            <a:srgbClr val="FFFFCC"/>
          </a:solidFill>
        </p:spPr>
        <p:txBody>
          <a:bodyPr>
            <a:normAutofit/>
          </a:bodyPr>
          <a:lstStyle/>
          <a:p>
            <a:endParaRPr lang="fr-FR" sz="3600" b="1" dirty="0">
              <a:solidFill>
                <a:srgbClr val="A50021"/>
              </a:solidFill>
            </a:endParaRPr>
          </a:p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L’utilisation des PSP, MP3, MP4, IPOD, téléphones portables est autorisée dans le car </a:t>
            </a:r>
            <a:r>
              <a:rPr lang="fr-FR" sz="3600" b="1" u="sng" dirty="0">
                <a:solidFill>
                  <a:schemeClr val="accent1">
                    <a:lumMod val="75000"/>
                  </a:schemeClr>
                </a:solidFill>
              </a:rPr>
              <a:t>à condition 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de ne pas être audibles par les autres, et dans la limite d’une consommation raisonnable!</a:t>
            </a:r>
          </a:p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De plus ils devront être </a:t>
            </a:r>
            <a:r>
              <a:rPr lang="fr-FR" sz="3600" b="1" u="sng" dirty="0">
                <a:solidFill>
                  <a:schemeClr val="accent1">
                    <a:lumMod val="75000"/>
                  </a:schemeClr>
                </a:solidFill>
              </a:rPr>
              <a:t>rangés lors des visites et des repas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!!</a:t>
            </a:r>
          </a:p>
          <a:p>
            <a:pPr marL="0" indent="0">
              <a:buNone/>
            </a:pPr>
            <a:endParaRPr lang="fr-FR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3600" dirty="0">
                <a:solidFill>
                  <a:srgbClr val="A50021"/>
                </a:solidFill>
              </a:rPr>
              <a:t>Dans la mesure où un professeur estime que l’élève ne respecte pas ces règles, il se réserve le droit de confisquer l’objet.</a:t>
            </a:r>
          </a:p>
        </p:txBody>
      </p:sp>
    </p:spTree>
    <p:extLst>
      <p:ext uri="{BB962C8B-B14F-4D97-AF65-F5344CB8AC3E}">
        <p14:creationId xmlns:p14="http://schemas.microsoft.com/office/powerpoint/2010/main" val="936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5000">
        <p14:flip dir="r"/>
      </p:transition>
    </mc:Choice>
    <mc:Fallback xmlns="">
      <p:transition spd="slow" advClick="0" advTm="2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060ACC-89A6-4CDC-B1A7-ED29E375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65125"/>
            <a:ext cx="11704320" cy="8921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FF0066"/>
                </a:solidFill>
                <a:latin typeface="Colonna MT" panose="04020805060202030203" pitchFamily="82" charset="0"/>
              </a:rPr>
              <a:t>Quelques conseils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5171A8A-CE13-41F7-9B27-448F7919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1531619"/>
            <a:ext cx="11704320" cy="496125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b="1" dirty="0">
                <a:solidFill>
                  <a:srgbClr val="FF0066"/>
                </a:solidFill>
              </a:rPr>
              <a:t>Dans les familles:</a:t>
            </a:r>
          </a:p>
          <a:p>
            <a:r>
              <a:rPr lang="fr-FR" sz="3600" dirty="0">
                <a:solidFill>
                  <a:srgbClr val="0000FF"/>
                </a:solidFill>
              </a:rPr>
              <a:t>Respectez les horaires des repas</a:t>
            </a:r>
          </a:p>
          <a:p>
            <a:r>
              <a:rPr lang="fr-FR" sz="3600" dirty="0">
                <a:solidFill>
                  <a:srgbClr val="0000FF"/>
                </a:solidFill>
              </a:rPr>
              <a:t>Rangez votre chambre le matin</a:t>
            </a:r>
          </a:p>
          <a:p>
            <a:r>
              <a:rPr lang="fr-FR" sz="3600" dirty="0">
                <a:solidFill>
                  <a:srgbClr val="0000FF"/>
                </a:solidFill>
              </a:rPr>
              <a:t>Participez à la vie de la maison et essayez de communiquer avec la famille. Une fiche de vocabulaire « kit de survie » vous sera fournie.</a:t>
            </a:r>
          </a:p>
          <a:p>
            <a:r>
              <a:rPr lang="fr-FR" sz="3600" dirty="0">
                <a:solidFill>
                  <a:srgbClr val="0000FF"/>
                </a:solidFill>
              </a:rPr>
              <a:t>Ne passez pas tout votre temps sur un écran.</a:t>
            </a:r>
          </a:p>
          <a:p>
            <a:endParaRPr lang="fr-FR" sz="36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14:window dir="vert"/>
      </p:transition>
    </mc:Choice>
    <mc:Fallback xmlns="">
      <p:transition spd="slow" advClick="0" advTm="2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49C626D-1790-4D6D-8231-BA2890D5C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928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Objectifs du voyage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E691C41-FBF2-4E10-94EE-A4567885B7FA}"/>
              </a:ext>
            </a:extLst>
          </p:cNvPr>
          <p:cNvSpPr txBox="1"/>
          <p:nvPr/>
        </p:nvSpPr>
        <p:spPr>
          <a:xfrm>
            <a:off x="499110" y="1097280"/>
            <a:ext cx="1119378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 Culturel:</a:t>
            </a:r>
          </a:p>
          <a:p>
            <a:r>
              <a:rPr lang="fr-FR" sz="2000" dirty="0"/>
              <a:t>Découvrir un pays, une culture différente</a:t>
            </a:r>
          </a:p>
          <a:p>
            <a:endParaRPr lang="fr-FR" sz="2000" dirty="0"/>
          </a:p>
          <a:p>
            <a:r>
              <a:rPr lang="fr-FR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 linguistique:</a:t>
            </a:r>
          </a:p>
          <a:p>
            <a:r>
              <a:rPr lang="fr-FR" sz="2000" dirty="0"/>
              <a:t>Développer et mettre en pratique les notions vues en cours d’Anglais, au sein d’une famille anglaise. Développer la compréhension orale.</a:t>
            </a:r>
          </a:p>
          <a:p>
            <a:endParaRPr lang="fr-FR" sz="2000" dirty="0"/>
          </a:p>
          <a:p>
            <a:r>
              <a:rPr lang="fr-FR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Objectifs pédagogiques: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Réinvestir et/ou préparer l’acquisition des connaissances liées aux programmes des différentes disciplines.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Remettre dans leur contexte des œuvres et des lieux en lien avec les EPI    </a:t>
            </a:r>
          </a:p>
          <a:p>
            <a:r>
              <a:rPr lang="fr-FR" sz="2000" dirty="0"/>
              <a:t>            </a:t>
            </a:r>
          </a:p>
          <a:p>
            <a:r>
              <a:rPr lang="fr-FR" sz="2000" b="1" i="1" dirty="0">
                <a:solidFill>
                  <a:srgbClr val="3366FF"/>
                </a:solidFill>
              </a:rPr>
              <a:t>                  EPI « la révolution industrielle »  Anglais / Histoire-Géographie / Arts Plastiques</a:t>
            </a:r>
            <a:endParaRPr lang="fr-FR" sz="2000" dirty="0"/>
          </a:p>
          <a:p>
            <a:r>
              <a:rPr lang="fr-FR" sz="2000" b="1" i="1" dirty="0">
                <a:solidFill>
                  <a:schemeClr val="accent6"/>
                </a:solidFill>
              </a:rPr>
              <a:t>                  EPI « Roméo et Juliette »    Français / Education Musicale</a:t>
            </a:r>
          </a:p>
          <a:p>
            <a:endParaRPr lang="fr-FR" sz="2000" dirty="0"/>
          </a:p>
          <a:p>
            <a:r>
              <a:rPr lang="fr-FR" sz="2000" dirty="0"/>
              <a:t>Apprendre l’autonomie, l’entraide, le </a:t>
            </a:r>
            <a:r>
              <a:rPr lang="fr-FR" sz="2000" b="1" dirty="0"/>
              <a:t>respect</a:t>
            </a:r>
            <a:r>
              <a:rPr lang="fr-FR" sz="2000" dirty="0"/>
              <a:t>, vivre en groupe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39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0">
        <p14:reveal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5171A8A-CE13-41F7-9B27-448F7919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320041"/>
            <a:ext cx="11704320" cy="617283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00FF"/>
                </a:solidFill>
              </a:rPr>
              <a:t>Goûtez les plats préparés par l’hôtesse. Si un plat n’est vraiment pas au goût de l’élève, qu’il l’explique à la famille.</a:t>
            </a:r>
          </a:p>
          <a:p>
            <a:r>
              <a:rPr lang="fr-FR" sz="3600" dirty="0">
                <a:solidFill>
                  <a:srgbClr val="0000FF"/>
                </a:solidFill>
              </a:rPr>
              <a:t>Pour le panier-repas, si les plats proposés ne vous conviennent pas, faites un échange avec un camarade avant de jeter systématiquement à la poubelle.</a:t>
            </a:r>
          </a:p>
          <a:p>
            <a:pPr marL="0" indent="0">
              <a:buNone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</a:t>
            </a:r>
            <a:r>
              <a:rPr lang="fr-FR" sz="3600" b="1" dirty="0">
                <a:solidFill>
                  <a:srgbClr val="FF0000"/>
                </a:solidFill>
              </a:rPr>
              <a:t>les confiseries ne constituent pas un </a:t>
            </a:r>
          </a:p>
          <a:p>
            <a:pPr marL="0" indent="0">
              <a:buNone/>
            </a:pPr>
            <a:r>
              <a:rPr lang="fr-FR" sz="3600" b="1" dirty="0">
                <a:solidFill>
                  <a:srgbClr val="FF0000"/>
                </a:solidFill>
              </a:rPr>
              <a:t>                                             repas ! !</a:t>
            </a:r>
          </a:p>
          <a:p>
            <a:pPr marL="0" indent="0">
              <a:buNone/>
            </a:pPr>
            <a:endParaRPr lang="fr-FR" sz="3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600" dirty="0">
                <a:solidFill>
                  <a:srgbClr val="0000FF"/>
                </a:solidFill>
              </a:rPr>
              <a:t>Remerciez l’hôtesse après chaque repas.</a:t>
            </a:r>
            <a:br>
              <a:rPr lang="fr-FR" sz="3600" dirty="0">
                <a:solidFill>
                  <a:srgbClr val="0000FF"/>
                </a:solidFill>
              </a:rPr>
            </a:br>
            <a:r>
              <a:rPr lang="fr-FR" sz="3600" dirty="0">
                <a:solidFill>
                  <a:srgbClr val="0000FF"/>
                </a:solidFill>
              </a:rPr>
              <a:t>Proposez lui votre aide pour débarrasser la table.</a:t>
            </a:r>
          </a:p>
          <a:p>
            <a:pPr marL="0" indent="0">
              <a:buNone/>
            </a:pPr>
            <a:endParaRPr lang="fr-FR" sz="3600" b="1" dirty="0">
              <a:solidFill>
                <a:srgbClr val="A5002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FB1C17B-0479-4C31-A18D-805F2E3DB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6" y="3120656"/>
            <a:ext cx="1559995" cy="13781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EF1BA06-2F6A-4D5F-8442-B8B66B7E88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03" y="3120656"/>
            <a:ext cx="2021617" cy="11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14:window dir="vert"/>
      </p:transition>
    </mc:Choice>
    <mc:Fallback xmlns="">
      <p:transition spd="slow" advClick="0" advTm="2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060ACC-89A6-4CDC-B1A7-ED29E375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65125"/>
            <a:ext cx="11704320" cy="8921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FF0066"/>
                </a:solidFill>
                <a:latin typeface="Colonna MT" panose="04020805060202030203" pitchFamily="82" charset="0"/>
              </a:rPr>
              <a:t>Quelques conseils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5171A8A-CE13-41F7-9B27-448F7919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1531619"/>
            <a:ext cx="11704320" cy="496125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b="1" dirty="0">
                <a:solidFill>
                  <a:srgbClr val="FF0066"/>
                </a:solidFill>
              </a:rPr>
              <a:t>Lors des visites,</a:t>
            </a:r>
          </a:p>
          <a:p>
            <a:r>
              <a:rPr lang="fr-FR" sz="3600" dirty="0">
                <a:solidFill>
                  <a:srgbClr val="0000FF"/>
                </a:solidFill>
              </a:rPr>
              <a:t>Ecouter et respecter les consignes, les horaires et les lieux</a:t>
            </a:r>
          </a:p>
          <a:p>
            <a:r>
              <a:rPr lang="fr-FR" sz="3600" dirty="0" err="1">
                <a:solidFill>
                  <a:srgbClr val="0000FF"/>
                </a:solidFill>
              </a:rPr>
              <a:t>Etre</a:t>
            </a:r>
            <a:r>
              <a:rPr lang="fr-FR" sz="3600" dirty="0">
                <a:solidFill>
                  <a:srgbClr val="0000FF"/>
                </a:solidFill>
              </a:rPr>
              <a:t> attentif, observateur, curieux</a:t>
            </a:r>
          </a:p>
          <a:p>
            <a:r>
              <a:rPr lang="fr-FR" sz="3600" dirty="0">
                <a:solidFill>
                  <a:srgbClr val="0000FF"/>
                </a:solidFill>
              </a:rPr>
              <a:t>Prendre des notes, des photos, garder les billets d’entrées, emballages, prospectus….</a:t>
            </a:r>
          </a:p>
          <a:p>
            <a:r>
              <a:rPr lang="fr-FR" sz="3600" dirty="0">
                <a:solidFill>
                  <a:srgbClr val="0000FF"/>
                </a:solidFill>
              </a:rPr>
              <a:t>Se comporter correctement.</a:t>
            </a:r>
          </a:p>
          <a:p>
            <a:r>
              <a:rPr lang="fr-FR" sz="3600" dirty="0">
                <a:solidFill>
                  <a:srgbClr val="0000FF"/>
                </a:solidFill>
              </a:rPr>
              <a:t>Ne pas laisser son sac sans surveillance</a:t>
            </a:r>
          </a:p>
          <a:p>
            <a:r>
              <a:rPr lang="fr-FR" sz="3600" dirty="0">
                <a:solidFill>
                  <a:srgbClr val="0000FF"/>
                </a:solidFill>
              </a:rPr>
              <a:t>Ne jamais être seul, mais toujours par groupe de 2-3</a:t>
            </a:r>
          </a:p>
        </p:txBody>
      </p:sp>
    </p:spTree>
    <p:extLst>
      <p:ext uri="{BB962C8B-B14F-4D97-AF65-F5344CB8AC3E}">
        <p14:creationId xmlns:p14="http://schemas.microsoft.com/office/powerpoint/2010/main" val="9731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14:window dir="vert"/>
      </p:transition>
    </mc:Choice>
    <mc:Fallback xmlns="">
      <p:transition spd="slow" advClick="0" advTm="2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060ACC-89A6-4CDC-B1A7-ED29E375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65126"/>
            <a:ext cx="11704320" cy="892175"/>
          </a:xfrm>
          <a:gradFill>
            <a:gsLst>
              <a:gs pos="0">
                <a:srgbClr val="CCFF99"/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CCFF99"/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FF0066"/>
                </a:solidFill>
                <a:latin typeface="Colonna MT" panose="04020805060202030203" pitchFamily="82" charset="0"/>
              </a:rPr>
              <a:t>A emporter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5171A8A-CE13-41F7-9B27-448F7919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1531619"/>
            <a:ext cx="11704320" cy="4961255"/>
          </a:xfrm>
          <a:gradFill flip="none" rotWithShape="1">
            <a:gsLst>
              <a:gs pos="0">
                <a:srgbClr val="CCFF99"/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CCFF99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00FF"/>
                </a:solidFill>
              </a:rPr>
              <a:t>Des vêtements adaptés, confortables mais en quantité limitée</a:t>
            </a:r>
          </a:p>
          <a:p>
            <a:r>
              <a:rPr lang="fr-FR" sz="3600" dirty="0">
                <a:solidFill>
                  <a:srgbClr val="0000FF"/>
                </a:solidFill>
              </a:rPr>
              <a:t>Du linge de toilette (les serviettes ne sont pas fournies)</a:t>
            </a:r>
          </a:p>
          <a:p>
            <a:r>
              <a:rPr lang="fr-FR" sz="3600" dirty="0">
                <a:solidFill>
                  <a:srgbClr val="0000FF"/>
                </a:solidFill>
              </a:rPr>
              <a:t>Un vêtement de pluie</a:t>
            </a:r>
          </a:p>
          <a:p>
            <a:r>
              <a:rPr lang="fr-FR" sz="3600" dirty="0">
                <a:solidFill>
                  <a:srgbClr val="0000FF"/>
                </a:solidFill>
              </a:rPr>
              <a:t>Des chaussures de marche, des chaussons</a:t>
            </a:r>
          </a:p>
          <a:p>
            <a:pPr marL="0" indent="0">
              <a:buNone/>
            </a:pPr>
            <a:r>
              <a:rPr lang="fr-FR" sz="3200" i="1" dirty="0">
                <a:solidFill>
                  <a:srgbClr val="FF0000"/>
                </a:solidFill>
              </a:rPr>
              <a:t>Les ballerines, tongs, sandalettes ne sont pas des chaussures de marche!</a:t>
            </a:r>
          </a:p>
          <a:p>
            <a:r>
              <a:rPr lang="fr-FR" sz="3600" dirty="0">
                <a:solidFill>
                  <a:srgbClr val="0000FF"/>
                </a:solidFill>
              </a:rPr>
              <a:t>Une montre pour être à l’heure</a:t>
            </a:r>
          </a:p>
        </p:txBody>
      </p:sp>
    </p:spTree>
    <p:extLst>
      <p:ext uri="{BB962C8B-B14F-4D97-AF65-F5344CB8AC3E}">
        <p14:creationId xmlns:p14="http://schemas.microsoft.com/office/powerpoint/2010/main" val="424685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ferris dir="l"/>
      </p:transition>
    </mc:Choice>
    <mc:Fallback xmlns="">
      <p:transition spd="slow" advClick="0" advTm="2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5171A8A-CE13-41F7-9B27-448F7919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297181"/>
            <a:ext cx="11704320" cy="6195694"/>
          </a:xfrm>
          <a:gradFill>
            <a:gsLst>
              <a:gs pos="0">
                <a:srgbClr val="CCFF99"/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rgbClr val="CCFF99"/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00FF"/>
                </a:solidFill>
              </a:rPr>
              <a:t>Un petit sac à dos pour mettre le pique-nique</a:t>
            </a:r>
          </a:p>
          <a:p>
            <a:r>
              <a:rPr lang="fr-FR" sz="3600" dirty="0">
                <a:solidFill>
                  <a:srgbClr val="0000FF"/>
                </a:solidFill>
              </a:rPr>
              <a:t>Un appareil photo (avec les piles ou le chargeur adapté)</a:t>
            </a:r>
          </a:p>
          <a:p>
            <a:r>
              <a:rPr lang="fr-FR" sz="3600" dirty="0">
                <a:solidFill>
                  <a:srgbClr val="0000FF"/>
                </a:solidFill>
              </a:rPr>
              <a:t>Un adapteur prise électrique</a:t>
            </a:r>
          </a:p>
          <a:p>
            <a:r>
              <a:rPr lang="fr-FR" sz="3600" dirty="0">
                <a:solidFill>
                  <a:srgbClr val="0000FF"/>
                </a:solidFill>
              </a:rPr>
              <a:t>Un petit cadeau pour la famille d’accueil</a:t>
            </a:r>
          </a:p>
          <a:p>
            <a:pPr marL="0" indent="0">
              <a:buNone/>
            </a:pPr>
            <a:endParaRPr lang="fr-FR" sz="3600" dirty="0">
              <a:solidFill>
                <a:srgbClr val="0000FF"/>
              </a:solidFill>
            </a:endParaRPr>
          </a:p>
          <a:p>
            <a:r>
              <a:rPr lang="fr-FR" sz="3600" b="1" dirty="0">
                <a:solidFill>
                  <a:srgbClr val="0000FF"/>
                </a:solidFill>
              </a:rPr>
              <a:t>Stylos, petit carnet</a:t>
            </a:r>
            <a:r>
              <a:rPr lang="fr-FR" sz="3600" dirty="0">
                <a:solidFill>
                  <a:srgbClr val="0000FF"/>
                </a:solidFill>
              </a:rPr>
              <a:t> pour prendre des notes:</a:t>
            </a:r>
          </a:p>
          <a:p>
            <a:pPr marL="0" indent="0" algn="just">
              <a:buNone/>
            </a:pPr>
            <a:r>
              <a:rPr lang="fr-FR" sz="3600" dirty="0">
                <a:solidFill>
                  <a:srgbClr val="0000FF"/>
                </a:solidFill>
              </a:rPr>
              <a:t>                           </a:t>
            </a:r>
            <a:r>
              <a:rPr lang="fr-FR" sz="3600" dirty="0">
                <a:solidFill>
                  <a:srgbClr val="FF0000"/>
                </a:solidFill>
              </a:rPr>
              <a:t>un livret de voyage sera à compléter pendant</a:t>
            </a:r>
          </a:p>
          <a:p>
            <a:pPr marL="0" indent="0" algn="just">
              <a:buNone/>
            </a:pPr>
            <a:r>
              <a:rPr lang="fr-FR" sz="3600" dirty="0">
                <a:solidFill>
                  <a:srgbClr val="FF0000"/>
                </a:solidFill>
              </a:rPr>
              <a:t>                           la durée du séjour et en rentrant. Il sera relevé</a:t>
            </a:r>
          </a:p>
          <a:p>
            <a:pPr marL="0" indent="0" algn="just">
              <a:buNone/>
            </a:pPr>
            <a:r>
              <a:rPr lang="fr-FR" sz="3600" dirty="0">
                <a:solidFill>
                  <a:srgbClr val="FF0000"/>
                </a:solidFill>
              </a:rPr>
              <a:t>                           et noté.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5775362-9CAA-4692-92C9-D688BCFD5D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3" y="4148880"/>
            <a:ext cx="1591627" cy="14061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DB0D644-2663-4187-B690-361F28189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849" y="1498924"/>
            <a:ext cx="2335619" cy="233561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xmlns="" id="{58DA494D-0D96-4BD8-A817-614481A6299E}"/>
              </a:ext>
            </a:extLst>
          </p:cNvPr>
          <p:cNvCxnSpPr/>
          <p:nvPr/>
        </p:nvCxnSpPr>
        <p:spPr>
          <a:xfrm>
            <a:off x="6096000" y="1892595"/>
            <a:ext cx="2845981" cy="18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5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5000">
        <p14:ripple/>
      </p:transition>
    </mc:Choice>
    <mc:Fallback xmlns="">
      <p:transition spd="slow" advClick="0" advTm="2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E1A37D9-C946-48B9-97D1-E2667879F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8590"/>
            <a:ext cx="11887200" cy="537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844845B-FDC1-48BC-BC23-19A6D18091C0}"/>
              </a:ext>
            </a:extLst>
          </p:cNvPr>
          <p:cNvSpPr txBox="1"/>
          <p:nvPr/>
        </p:nvSpPr>
        <p:spPr>
          <a:xfrm>
            <a:off x="1943100" y="5520690"/>
            <a:ext cx="8583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0066"/>
                </a:solidFill>
              </a:rPr>
              <a:t>Merci de votre attention, nous restons à votre disposition pour toute question complémentaire….</a:t>
            </a:r>
          </a:p>
        </p:txBody>
      </p:sp>
    </p:spTree>
    <p:extLst>
      <p:ext uri="{BB962C8B-B14F-4D97-AF65-F5344CB8AC3E}">
        <p14:creationId xmlns:p14="http://schemas.microsoft.com/office/powerpoint/2010/main" val="1669263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0">
              <a:schemeClr val="accent3">
                <a:lumMod val="0"/>
                <a:lumOff val="100000"/>
              </a:schemeClr>
            </a:gs>
            <a:gs pos="39000">
              <a:srgbClr val="888383"/>
            </a:gs>
            <a:gs pos="34468">
              <a:srgbClr val="989494"/>
            </a:gs>
            <a:gs pos="16000">
              <a:srgbClr val="BBB8B8"/>
            </a:gs>
            <a:gs pos="52000">
              <a:schemeClr val="bg2">
                <a:lumMod val="5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6C0061D-8A10-4D87-9BF3-75837E44E8D9}"/>
              </a:ext>
            </a:extLst>
          </p:cNvPr>
          <p:cNvSpPr txBox="1"/>
          <p:nvPr/>
        </p:nvSpPr>
        <p:spPr>
          <a:xfrm>
            <a:off x="861060" y="1017270"/>
            <a:ext cx="104698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F0"/>
                </a:solidFill>
              </a:rPr>
              <a:t>Extraits musicaux utilisés</a:t>
            </a:r>
            <a:r>
              <a:rPr lang="fr-FR" dirty="0"/>
              <a:t>: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1°) Edward ELGAR : </a:t>
            </a:r>
            <a:r>
              <a:rPr lang="fr-FR" dirty="0" err="1">
                <a:solidFill>
                  <a:schemeClr val="bg1"/>
                </a:solidFill>
              </a:rPr>
              <a:t>Pomp</a:t>
            </a:r>
            <a:r>
              <a:rPr lang="fr-FR" dirty="0">
                <a:solidFill>
                  <a:schemeClr val="bg1"/>
                </a:solidFill>
              </a:rPr>
              <a:t> and circonstance, marche n°1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2°) The BEATLES: </a:t>
            </a:r>
            <a:r>
              <a:rPr lang="fr-FR" dirty="0" err="1">
                <a:solidFill>
                  <a:schemeClr val="bg1"/>
                </a:solidFill>
              </a:rPr>
              <a:t>Eléanor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Rigby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3°) DURAN </a:t>
            </a:r>
            <a:r>
              <a:rPr lang="fr-FR" dirty="0" err="1">
                <a:solidFill>
                  <a:schemeClr val="bg1"/>
                </a:solidFill>
              </a:rPr>
              <a:t>DURAN</a:t>
            </a:r>
            <a:r>
              <a:rPr lang="fr-FR" dirty="0">
                <a:solidFill>
                  <a:schemeClr val="bg1"/>
                </a:solidFill>
              </a:rPr>
              <a:t>: A </a:t>
            </a:r>
            <a:r>
              <a:rPr lang="fr-FR" dirty="0" err="1">
                <a:solidFill>
                  <a:schemeClr val="bg1"/>
                </a:solidFill>
              </a:rPr>
              <a:t>View</a:t>
            </a:r>
            <a:r>
              <a:rPr lang="fr-FR" dirty="0">
                <a:solidFill>
                  <a:schemeClr val="bg1"/>
                </a:solidFill>
              </a:rPr>
              <a:t> to Kill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4°) The BEATLES : Come </a:t>
            </a:r>
            <a:r>
              <a:rPr lang="fr-FR" dirty="0" err="1">
                <a:solidFill>
                  <a:schemeClr val="bg1"/>
                </a:solidFill>
              </a:rPr>
              <a:t>Together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5°) John WILLIAMS: Les Dents de la mer</a:t>
            </a:r>
          </a:p>
          <a:p>
            <a:endParaRPr lang="fr-FR" dirty="0"/>
          </a:p>
          <a:p>
            <a:r>
              <a:rPr lang="fr-FR" dirty="0">
                <a:solidFill>
                  <a:schemeClr val="bg1"/>
                </a:solidFill>
              </a:rPr>
              <a:t>6°) </a:t>
            </a:r>
          </a:p>
        </p:txBody>
      </p:sp>
    </p:spTree>
    <p:extLst>
      <p:ext uri="{BB962C8B-B14F-4D97-AF65-F5344CB8AC3E}">
        <p14:creationId xmlns:p14="http://schemas.microsoft.com/office/powerpoint/2010/main" val="1965968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1231E9-7D15-4996-BBED-04DE1825C0CD}"/>
              </a:ext>
            </a:extLst>
          </p:cNvPr>
          <p:cNvSpPr/>
          <p:nvPr/>
        </p:nvSpPr>
        <p:spPr>
          <a:xfrm>
            <a:off x="2255108" y="1995784"/>
            <a:ext cx="7681783" cy="304698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Présentation </a:t>
            </a:r>
          </a:p>
          <a:p>
            <a:pPr algn="ctr"/>
            <a:r>
              <a:rPr lang="fr-FR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du voyage</a:t>
            </a:r>
          </a:p>
        </p:txBody>
      </p:sp>
    </p:spTree>
    <p:extLst>
      <p:ext uri="{BB962C8B-B14F-4D97-AF65-F5344CB8AC3E}">
        <p14:creationId xmlns:p14="http://schemas.microsoft.com/office/powerpoint/2010/main" val="30930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D3BF4E08-D76E-4B63-8F54-B4913FE387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r="17881"/>
          <a:stretch>
            <a:fillRect/>
          </a:stretch>
        </p:blipFill>
        <p:spPr>
          <a:xfrm>
            <a:off x="4892040" y="240030"/>
            <a:ext cx="7098030" cy="6426077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9FBBFE5-2150-48F8-AA8B-08F61AC95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1930" y="240030"/>
            <a:ext cx="4570095" cy="6160770"/>
          </a:xfrm>
        </p:spPr>
        <p:txBody>
          <a:bodyPr/>
          <a:lstStyle/>
          <a:p>
            <a:pPr algn="ctr"/>
            <a:r>
              <a:rPr lang="fr-FR" sz="6600" i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Où ?</a:t>
            </a:r>
          </a:p>
          <a:p>
            <a:pPr algn="ctr"/>
            <a:endParaRPr lang="fr-FR" sz="6600" i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3600" b="1" i="1" dirty="0">
                <a:solidFill>
                  <a:srgbClr val="7030A0"/>
                </a:solidFill>
              </a:rPr>
              <a:t>Stratford </a:t>
            </a:r>
            <a:r>
              <a:rPr lang="fr-FR" sz="3600" b="1" i="1" dirty="0" err="1">
                <a:solidFill>
                  <a:srgbClr val="7030A0"/>
                </a:solidFill>
              </a:rPr>
              <a:t>Upon</a:t>
            </a:r>
            <a:r>
              <a:rPr lang="fr-FR" sz="3600" b="1" i="1" dirty="0">
                <a:solidFill>
                  <a:srgbClr val="7030A0"/>
                </a:solidFill>
              </a:rPr>
              <a:t> Avon</a:t>
            </a:r>
          </a:p>
          <a:p>
            <a:pPr algn="ctr"/>
            <a:endParaRPr lang="fr-FR" sz="3600" b="1" i="1" dirty="0">
              <a:solidFill>
                <a:srgbClr val="7030A0"/>
              </a:solidFill>
            </a:endParaRPr>
          </a:p>
          <a:p>
            <a:pPr algn="ctr"/>
            <a:r>
              <a:rPr lang="fr-FR" sz="3600" b="1" i="1" dirty="0">
                <a:solidFill>
                  <a:srgbClr val="7030A0"/>
                </a:solidFill>
              </a:rPr>
              <a:t>Birmingham</a:t>
            </a:r>
          </a:p>
          <a:p>
            <a:pPr algn="ctr"/>
            <a:endParaRPr lang="fr-FR" sz="3600" b="1" i="1" dirty="0">
              <a:solidFill>
                <a:srgbClr val="7030A0"/>
              </a:solidFill>
            </a:endParaRPr>
          </a:p>
          <a:p>
            <a:pPr algn="ctr"/>
            <a:r>
              <a:rPr lang="fr-FR" sz="3600" b="1" i="1" dirty="0">
                <a:solidFill>
                  <a:srgbClr val="7030A0"/>
                </a:solidFill>
              </a:rPr>
              <a:t>Liverpool</a:t>
            </a:r>
          </a:p>
        </p:txBody>
      </p:sp>
    </p:spTree>
    <p:extLst>
      <p:ext uri="{BB962C8B-B14F-4D97-AF65-F5344CB8AC3E}">
        <p14:creationId xmlns:p14="http://schemas.microsoft.com/office/powerpoint/2010/main" val="2742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2E5BBB7-E4CB-4AB5-A5F3-EEEF790D239F}"/>
              </a:ext>
            </a:extLst>
          </p:cNvPr>
          <p:cNvSpPr/>
          <p:nvPr/>
        </p:nvSpPr>
        <p:spPr>
          <a:xfrm>
            <a:off x="1423819" y="2644170"/>
            <a:ext cx="9344361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9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AU</a:t>
            </a:r>
            <a:r>
              <a:rPr lang="fr-FR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PROGRAMME</a:t>
            </a:r>
          </a:p>
        </p:txBody>
      </p:sp>
    </p:spTree>
    <p:extLst>
      <p:ext uri="{BB962C8B-B14F-4D97-AF65-F5344CB8AC3E}">
        <p14:creationId xmlns:p14="http://schemas.microsoft.com/office/powerpoint/2010/main" val="378524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FB9D67-C9FD-477F-A8B2-5C7C06CE3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280" y="229552"/>
            <a:ext cx="777621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54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Stratford-upon-Avon</a:t>
            </a:r>
            <a:r>
              <a:rPr lang="fr-FR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les traces de Shakespeare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BD55A966-48C6-4B9D-BE2B-6A523B3D5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2" y="229552"/>
            <a:ext cx="3054497" cy="3283585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D166B52-FEA9-4F90-A8EF-8B51574CD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39" y="1985575"/>
            <a:ext cx="8245951" cy="44837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7F7399D-6694-40EA-870E-9F21E9D727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2" y="3634739"/>
            <a:ext cx="3054496" cy="28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2920768-7E20-43F3-B4AF-AF7128CB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5" y="1100939"/>
            <a:ext cx="11711169" cy="46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0688"/>
      </p:ext>
    </p:extLst>
  </p:cSld>
  <p:clrMapOvr>
    <a:masterClrMapping/>
  </p:clrMapOvr>
  <p:transition spd="slow" advClick="0" advTm="5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D6A89C3-D5DD-4013-A210-19BB585AD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341630"/>
            <a:ext cx="9734550" cy="7778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sz="5400" b="1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révolution industrielle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49F8C66-4A62-458A-AD72-FC4713860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" y="1119506"/>
            <a:ext cx="11536680" cy="5373370"/>
          </a:xfrm>
          <a:noFill/>
        </p:spPr>
        <p:txBody>
          <a:bodyPr vert="horz"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4800" dirty="0">
                <a:solidFill>
                  <a:srgbClr val="C00000"/>
                </a:solidFill>
              </a:rPr>
              <a:t>La Vallée de </a:t>
            </a:r>
          </a:p>
          <a:p>
            <a:pPr marL="0" indent="0">
              <a:buNone/>
            </a:pPr>
            <a:endParaRPr lang="fr-FR" sz="4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fr-FR" sz="4800" dirty="0">
                <a:solidFill>
                  <a:srgbClr val="C00000"/>
                </a:solidFill>
              </a:rPr>
              <a:t>L’</a:t>
            </a:r>
            <a:r>
              <a:rPr lang="fr-FR" sz="4800" dirty="0" err="1">
                <a:solidFill>
                  <a:srgbClr val="C00000"/>
                </a:solidFill>
              </a:rPr>
              <a:t>Ironbridge</a:t>
            </a:r>
            <a:endParaRPr lang="fr-FR" sz="4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50BDF7D-D19B-4FC7-A220-778728741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71" y="1314450"/>
            <a:ext cx="8277369" cy="499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81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4193</TotalTime>
  <Words>1200</Words>
  <Application>Microsoft Office PowerPoint</Application>
  <PresentationFormat>Personnalisé</PresentationFormat>
  <Paragraphs>175</Paragraphs>
  <Slides>35</Slides>
  <Notes>0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Thème Office</vt:lpstr>
      <vt:lpstr>Présentation PowerPoint</vt:lpstr>
      <vt:lpstr>EFFECTIFS </vt:lpstr>
      <vt:lpstr>Objectifs du voyage</vt:lpstr>
      <vt:lpstr>Présentation PowerPoint</vt:lpstr>
      <vt:lpstr>Présentation PowerPoint</vt:lpstr>
      <vt:lpstr>Présentation PowerPoint</vt:lpstr>
      <vt:lpstr>Stratford-upon-Avon: sur les traces de Shakespeare</vt:lpstr>
      <vt:lpstr>Présentation PowerPoint</vt:lpstr>
      <vt:lpstr>La révolution industrielle</vt:lpstr>
      <vt:lpstr>Présentation PowerPoint</vt:lpstr>
      <vt:lpstr>Blists Hill  Victoria Town</vt:lpstr>
      <vt:lpstr>Black Country Living Museum</vt:lpstr>
      <vt:lpstr>Présentation PowerPoint</vt:lpstr>
      <vt:lpstr>Présentation PowerPoint</vt:lpstr>
      <vt:lpstr>un stade mythique:  Anfield Stadium</vt:lpstr>
      <vt:lpstr>Présentation PowerPoint</vt:lpstr>
      <vt:lpstr>Présentation PowerPoint</vt:lpstr>
      <vt:lpstr>Revenons au XXIème siècle !</vt:lpstr>
      <vt:lpstr>Présentation PowerPoint</vt:lpstr>
      <vt:lpstr>Plus sérieusement….</vt:lpstr>
      <vt:lpstr>Bagages:</vt:lpstr>
      <vt:lpstr>Money, Money, Money…</vt:lpstr>
      <vt:lpstr>Présentation PowerPoint</vt:lpstr>
      <vt:lpstr>SANTE…</vt:lpstr>
      <vt:lpstr>Pour ne pas avoir de problèmes…!</vt:lpstr>
      <vt:lpstr>Dans le car</vt:lpstr>
      <vt:lpstr>Durant le séjour</vt:lpstr>
      <vt:lpstr>Présentation PowerPoint</vt:lpstr>
      <vt:lpstr>Quelques conseils</vt:lpstr>
      <vt:lpstr>Présentation PowerPoint</vt:lpstr>
      <vt:lpstr>Quelques conseils</vt:lpstr>
      <vt:lpstr>A emporter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Sylvie Pierrard</dc:creator>
  <cp:lastModifiedBy>pa</cp:lastModifiedBy>
  <cp:revision>106</cp:revision>
  <dcterms:created xsi:type="dcterms:W3CDTF">2019-01-29T20:57:29Z</dcterms:created>
  <dcterms:modified xsi:type="dcterms:W3CDTF">2019-03-01T13:32:25Z</dcterms:modified>
</cp:coreProperties>
</file>